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notesMasterIdLst>
    <p:notesMasterId r:id="rId30"/>
  </p:notesMasterIdLst>
  <p:sldIdLst>
    <p:sldId id="267" r:id="rId2"/>
    <p:sldId id="294" r:id="rId3"/>
    <p:sldId id="275" r:id="rId4"/>
    <p:sldId id="274" r:id="rId5"/>
    <p:sldId id="276" r:id="rId6"/>
    <p:sldId id="277" r:id="rId7"/>
    <p:sldId id="285" r:id="rId8"/>
    <p:sldId id="286" r:id="rId9"/>
    <p:sldId id="287" r:id="rId10"/>
    <p:sldId id="290" r:id="rId11"/>
    <p:sldId id="278" r:id="rId12"/>
    <p:sldId id="284" r:id="rId13"/>
    <p:sldId id="288" r:id="rId14"/>
    <p:sldId id="289" r:id="rId15"/>
    <p:sldId id="291" r:id="rId16"/>
    <p:sldId id="281" r:id="rId17"/>
    <p:sldId id="282" r:id="rId18"/>
    <p:sldId id="260" r:id="rId19"/>
    <p:sldId id="268" r:id="rId20"/>
    <p:sldId id="269" r:id="rId21"/>
    <p:sldId id="283" r:id="rId22"/>
    <p:sldId id="262" r:id="rId23"/>
    <p:sldId id="264" r:id="rId24"/>
    <p:sldId id="265" r:id="rId25"/>
    <p:sldId id="257" r:id="rId26"/>
    <p:sldId id="293" r:id="rId27"/>
    <p:sldId id="292" r:id="rId28"/>
    <p:sldId id="266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8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D0B81-7BF0-407D-833A-8F6669CF630E}" type="datetimeFigureOut">
              <a:rPr lang="hr-HR" smtClean="0"/>
              <a:t>30.5.2018.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172E75-D1CA-4AF8-916B-FADF75D1D7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4983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72E75-D1CA-4AF8-916B-FADF75D1D7D8}" type="slidenum">
              <a:rPr lang="hr-HR" smtClean="0"/>
              <a:t>28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4559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EC2-9585-42E5-A4A9-6776B72D3B96}" type="datetimeFigureOut">
              <a:rPr lang="sr-Latn-CS" smtClean="0"/>
              <a:pPr/>
              <a:t>30.5.2018.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73307-8F14-4700-B3FF-899036DA427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4077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EC2-9585-42E5-A4A9-6776B72D3B96}" type="datetimeFigureOut">
              <a:rPr lang="sr-Latn-CS" smtClean="0"/>
              <a:pPr/>
              <a:t>30.5.2018.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73307-8F14-4700-B3FF-899036DA427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7683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EC2-9585-42E5-A4A9-6776B72D3B96}" type="datetimeFigureOut">
              <a:rPr lang="sr-Latn-CS" smtClean="0"/>
              <a:pPr/>
              <a:t>30.5.2018.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73307-8F14-4700-B3FF-899036DA427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9513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EC2-9585-42E5-A4A9-6776B72D3B96}" type="datetimeFigureOut">
              <a:rPr lang="sr-Latn-CS" smtClean="0"/>
              <a:pPr/>
              <a:t>30.5.2018.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73307-8F14-4700-B3FF-899036DA427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6316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EC2-9585-42E5-A4A9-6776B72D3B96}" type="datetimeFigureOut">
              <a:rPr lang="sr-Latn-CS" smtClean="0"/>
              <a:pPr/>
              <a:t>30.5.2018.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73307-8F14-4700-B3FF-899036DA427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8787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EC2-9585-42E5-A4A9-6776B72D3B96}" type="datetimeFigureOut">
              <a:rPr lang="sr-Latn-CS" smtClean="0"/>
              <a:pPr/>
              <a:t>30.5.2018.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73307-8F14-4700-B3FF-899036DA427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5727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EC2-9585-42E5-A4A9-6776B72D3B96}" type="datetimeFigureOut">
              <a:rPr lang="sr-Latn-CS" smtClean="0"/>
              <a:pPr/>
              <a:t>30.5.2018.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73307-8F14-4700-B3FF-899036DA427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4128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EC2-9585-42E5-A4A9-6776B72D3B96}" type="datetimeFigureOut">
              <a:rPr lang="sr-Latn-CS" smtClean="0"/>
              <a:pPr/>
              <a:t>30.5.2018.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73307-8F14-4700-B3FF-899036DA427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2425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EC2-9585-42E5-A4A9-6776B72D3B96}" type="datetimeFigureOut">
              <a:rPr lang="sr-Latn-CS" smtClean="0"/>
              <a:pPr/>
              <a:t>30.5.2018.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73307-8F14-4700-B3FF-899036DA427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5543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EC2-9585-42E5-A4A9-6776B72D3B96}" type="datetimeFigureOut">
              <a:rPr lang="sr-Latn-CS" smtClean="0"/>
              <a:pPr/>
              <a:t>30.5.2018.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73307-8F14-4700-B3FF-899036DA427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3988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EC2-9585-42E5-A4A9-6776B72D3B96}" type="datetimeFigureOut">
              <a:rPr lang="sr-Latn-CS" smtClean="0"/>
              <a:pPr/>
              <a:t>30.5.2018.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73307-8F14-4700-B3FF-899036DA427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4158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EC2-9585-42E5-A4A9-6776B72D3B96}" type="datetimeFigureOut">
              <a:rPr lang="sr-Latn-CS" smtClean="0"/>
              <a:pPr/>
              <a:t>30.5.2018.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73307-8F14-4700-B3FF-899036DA427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9907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EC2-9585-42E5-A4A9-6776B72D3B96}" type="datetimeFigureOut">
              <a:rPr lang="sr-Latn-CS" smtClean="0"/>
              <a:pPr/>
              <a:t>30.5.2018.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73307-8F14-4700-B3FF-899036DA427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1644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EC2-9585-42E5-A4A9-6776B72D3B96}" type="datetimeFigureOut">
              <a:rPr lang="sr-Latn-CS" smtClean="0"/>
              <a:pPr/>
              <a:t>30.5.2018.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73307-8F14-4700-B3FF-899036DA427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223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EC2-9585-42E5-A4A9-6776B72D3B96}" type="datetimeFigureOut">
              <a:rPr lang="sr-Latn-CS" smtClean="0"/>
              <a:pPr/>
              <a:t>30.5.2018.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73307-8F14-4700-B3FF-899036DA427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0476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EC2-9585-42E5-A4A9-6776B72D3B96}" type="datetimeFigureOut">
              <a:rPr lang="sr-Latn-CS" smtClean="0"/>
              <a:pPr/>
              <a:t>30.5.2018.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73307-8F14-4700-B3FF-899036DA427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0304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98EC2-9585-42E5-A4A9-6776B72D3B96}" type="datetimeFigureOut">
              <a:rPr lang="sr-Latn-CS" smtClean="0"/>
              <a:pPr/>
              <a:t>30.5.2018.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4373307-8F14-4700-B3FF-899036DA427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3153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zos.hr/" TargetMode="External"/><Relationship Id="rId2" Type="http://schemas.openxmlformats.org/officeDocument/2006/relationships/hyperlink" Target="http://www.upisi.hr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upisi.hr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helpdesk@skole.hr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upisi.h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pisi.hr/" TargetMode="External"/><Relationship Id="rId2" Type="http://schemas.openxmlformats.org/officeDocument/2006/relationships/hyperlink" Target="mailto:helpdesk@skole.hr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zos.hr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header_image_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962" y="1626096"/>
            <a:ext cx="8362071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id="{70602346-A70F-48EF-9DAD-8DF7E02F5260}"/>
              </a:ext>
            </a:extLst>
          </p:cNvPr>
          <p:cNvSpPr/>
          <p:nvPr/>
        </p:nvSpPr>
        <p:spPr>
          <a:xfrm>
            <a:off x="1331638" y="738456"/>
            <a:ext cx="6480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000" b="1" dirty="0"/>
              <a:t>UPISI U SREDNJE ŠKOLE</a:t>
            </a: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680BBDA5-1C8E-417D-A701-DBB57C1AEC7C}"/>
              </a:ext>
            </a:extLst>
          </p:cNvPr>
          <p:cNvSpPr/>
          <p:nvPr/>
        </p:nvSpPr>
        <p:spPr>
          <a:xfrm>
            <a:off x="5364088" y="6270346"/>
            <a:ext cx="3152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/>
              <a:t>Školska godina 2018./2019.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AF61C6EB-814F-47B9-B0DF-97AA5AA32B8D}"/>
              </a:ext>
            </a:extLst>
          </p:cNvPr>
          <p:cNvSpPr/>
          <p:nvPr/>
        </p:nvSpPr>
        <p:spPr>
          <a:xfrm>
            <a:off x="683568" y="1268760"/>
            <a:ext cx="6624736" cy="1686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400" dirty="0"/>
              <a:t>SŠ mogu tražiti i provoditi dodatne provjere znanja i sposobnosti kandidata – dobivaju se </a:t>
            </a:r>
            <a:r>
              <a:rPr lang="hr-HR" sz="2400"/>
              <a:t>dodatni bodovi.</a:t>
            </a:r>
            <a:endParaRPr lang="hr-HR" sz="2400" dirty="0"/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E449AD92-FC88-4BA5-9B19-72DC856FE9B5}"/>
              </a:ext>
            </a:extLst>
          </p:cNvPr>
          <p:cNvSpPr/>
          <p:nvPr/>
        </p:nvSpPr>
        <p:spPr>
          <a:xfrm>
            <a:off x="683568" y="3140968"/>
            <a:ext cx="6390456" cy="2240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400" dirty="0"/>
              <a:t>Za sve dodatne provjere, škole će javno objaviti rokove i mjesto ispitivanja, a svi podaci bit će dostupni na mrežnoj stranici www.upisi.hr. </a:t>
            </a:r>
          </a:p>
        </p:txBody>
      </p:sp>
    </p:spTree>
    <p:extLst>
      <p:ext uri="{BB962C8B-B14F-4D97-AF65-F5344CB8AC3E}">
        <p14:creationId xmlns:p14="http://schemas.microsoft.com/office/powerpoint/2010/main" val="3706518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3. Poseban element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175" y="2204864"/>
            <a:ext cx="7274769" cy="3880773"/>
          </a:xfrm>
        </p:spPr>
        <p:txBody>
          <a:bodyPr>
            <a:normAutofit/>
          </a:bodyPr>
          <a:lstStyle/>
          <a:p>
            <a:r>
              <a:rPr lang="hr-HR" sz="2400" dirty="0"/>
              <a:t>Uspjeh kandidata koji su ostvarili u otežanim uvjetima obrazovanja</a:t>
            </a:r>
          </a:p>
          <a:p>
            <a:r>
              <a:rPr lang="hr-HR" sz="2400" dirty="0"/>
              <a:t>Kandidatima će se priznati ostvarivanje </a:t>
            </a:r>
            <a:r>
              <a:rPr lang="hr-HR" sz="2400" u="sng" dirty="0"/>
              <a:t>isključivo jednoga </a:t>
            </a:r>
            <a:r>
              <a:rPr lang="hr-HR" sz="2400" dirty="0"/>
              <a:t>(najpovoljnijega) od sljedećih prava:</a:t>
            </a:r>
          </a:p>
        </p:txBody>
      </p:sp>
    </p:spTree>
    <p:extLst>
      <p:ext uri="{BB962C8B-B14F-4D97-AF65-F5344CB8AC3E}">
        <p14:creationId xmlns:p14="http://schemas.microsoft.com/office/powerpoint/2010/main" val="4140652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B11D0F03-622D-4FA0-8AB6-E4BD05EA566D}"/>
              </a:ext>
            </a:extLst>
          </p:cNvPr>
          <p:cNvSpPr/>
          <p:nvPr/>
        </p:nvSpPr>
        <p:spPr>
          <a:xfrm>
            <a:off x="539552" y="620827"/>
            <a:ext cx="8064896" cy="5616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200" dirty="0"/>
              <a:t>• kandidat sa zdravstvenim teškoćama  </a:t>
            </a:r>
          </a:p>
          <a:p>
            <a:pPr>
              <a:lnSpc>
                <a:spcPct val="150000"/>
              </a:lnSpc>
            </a:pPr>
            <a:r>
              <a:rPr lang="hr-HR" sz="2200" dirty="0"/>
              <a:t>• kandidat koji živi uz jednoga ili oba roditelja s </a:t>
            </a:r>
          </a:p>
          <a:p>
            <a:pPr>
              <a:lnSpc>
                <a:spcPct val="150000"/>
              </a:lnSpc>
            </a:pPr>
            <a:r>
              <a:rPr lang="hr-HR" sz="2200" dirty="0"/>
              <a:t>   dugotrajnom teškom bolesti </a:t>
            </a:r>
          </a:p>
          <a:p>
            <a:pPr>
              <a:lnSpc>
                <a:spcPct val="150000"/>
              </a:lnSpc>
            </a:pPr>
            <a:r>
              <a:rPr lang="hr-HR" sz="2200" dirty="0"/>
              <a:t>• kandidat koji živi uz dugotrajno nezaposlena oba </a:t>
            </a:r>
          </a:p>
          <a:p>
            <a:pPr>
              <a:lnSpc>
                <a:spcPct val="150000"/>
              </a:lnSpc>
            </a:pPr>
            <a:r>
              <a:rPr lang="hr-HR" sz="2200" dirty="0"/>
              <a:t>   roditelja </a:t>
            </a:r>
          </a:p>
          <a:p>
            <a:pPr>
              <a:lnSpc>
                <a:spcPct val="150000"/>
              </a:lnSpc>
            </a:pPr>
            <a:r>
              <a:rPr lang="hr-HR" sz="2200" dirty="0"/>
              <a:t>• kandidat koji živi uz samohranoga roditelja korisnika </a:t>
            </a:r>
          </a:p>
          <a:p>
            <a:pPr>
              <a:lnSpc>
                <a:spcPct val="150000"/>
              </a:lnSpc>
            </a:pPr>
            <a:r>
              <a:rPr lang="hr-HR" sz="2200" dirty="0"/>
              <a:t>   socijalne skrbi </a:t>
            </a:r>
          </a:p>
          <a:p>
            <a:pPr>
              <a:lnSpc>
                <a:spcPct val="150000"/>
              </a:lnSpc>
            </a:pPr>
            <a:r>
              <a:rPr lang="hr-HR" sz="2200" dirty="0"/>
              <a:t>• kandidat kojem je jedan roditelj preminuo  </a:t>
            </a:r>
          </a:p>
          <a:p>
            <a:pPr>
              <a:lnSpc>
                <a:spcPct val="150000"/>
              </a:lnSpc>
            </a:pPr>
            <a:r>
              <a:rPr lang="hr-HR" sz="2200" dirty="0"/>
              <a:t>• kandidat koji je bez roditelja ili odgovarajuće </a:t>
            </a:r>
          </a:p>
          <a:p>
            <a:pPr>
              <a:lnSpc>
                <a:spcPct val="150000"/>
              </a:lnSpc>
            </a:pPr>
            <a:r>
              <a:rPr lang="hr-HR" sz="2200" dirty="0"/>
              <a:t>   roditeljske skrbi </a:t>
            </a:r>
          </a:p>
          <a:p>
            <a:pPr>
              <a:lnSpc>
                <a:spcPct val="150000"/>
              </a:lnSpc>
            </a:pPr>
            <a:r>
              <a:rPr lang="hr-HR" sz="2200" dirty="0"/>
              <a:t>• kandidat koji je pripadnik romske nacionalne manjine 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188756C3-B33C-4D3D-9B68-6AA929D589E9}"/>
              </a:ext>
            </a:extLst>
          </p:cNvPr>
          <p:cNvSpPr txBox="1"/>
          <p:nvPr/>
        </p:nvSpPr>
        <p:spPr>
          <a:xfrm rot="20714937">
            <a:off x="4205" y="2634141"/>
            <a:ext cx="913559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solidFill>
                  <a:srgbClr val="C00000"/>
                </a:solidFill>
              </a:rPr>
              <a:t>Priznat će se ostvarivanje isključivo jednoga (najpovoljnijega) od navedenih prava.</a:t>
            </a:r>
            <a:endParaRPr lang="hr-H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06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9B8CD610-4D02-4BAD-8B02-CD34121E7283}"/>
              </a:ext>
            </a:extLst>
          </p:cNvPr>
          <p:cNvSpPr/>
          <p:nvPr/>
        </p:nvSpPr>
        <p:spPr>
          <a:xfrm>
            <a:off x="827584" y="1484784"/>
            <a:ext cx="6408712" cy="1686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400" dirty="0"/>
              <a:t>Cjelokupnu dokumentaciju potrebno je </a:t>
            </a:r>
            <a:r>
              <a:rPr lang="hr-HR" sz="2400" dirty="0">
                <a:solidFill>
                  <a:srgbClr val="0070C0"/>
                </a:solidFill>
              </a:rPr>
              <a:t>dostaviti razredniku </a:t>
            </a:r>
            <a:r>
              <a:rPr lang="hr-HR" sz="2400" dirty="0">
                <a:solidFill>
                  <a:srgbClr val="C00000"/>
                </a:solidFill>
              </a:rPr>
              <a:t>do roka </a:t>
            </a:r>
            <a:r>
              <a:rPr lang="hr-HR" sz="2400" dirty="0"/>
              <a:t>navedenoga u poglavlju Kalendar ove publikacije.</a:t>
            </a:r>
          </a:p>
        </p:txBody>
      </p:sp>
    </p:spTree>
    <p:extLst>
      <p:ext uri="{BB962C8B-B14F-4D97-AF65-F5344CB8AC3E}">
        <p14:creationId xmlns:p14="http://schemas.microsoft.com/office/powerpoint/2010/main" val="890683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79850EAD-ECCC-43DE-841C-144BC2AB343F}"/>
              </a:ext>
            </a:extLst>
          </p:cNvPr>
          <p:cNvSpPr/>
          <p:nvPr/>
        </p:nvSpPr>
        <p:spPr>
          <a:xfrm>
            <a:off x="611560" y="620688"/>
            <a:ext cx="7128792" cy="1686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400" dirty="0"/>
              <a:t>Neke škole/programi traže dokazivanje zdravstvene sposobnosti kandidata za obavljanje poslova i radnih zadaća u odabranom zanimanju.</a:t>
            </a: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E8B2CF49-FDE5-469E-8FDD-0DE169AD5942}"/>
              </a:ext>
            </a:extLst>
          </p:cNvPr>
          <p:cNvSpPr/>
          <p:nvPr/>
        </p:nvSpPr>
        <p:spPr>
          <a:xfrm>
            <a:off x="611560" y="2636912"/>
            <a:ext cx="7252527" cy="2240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400" dirty="0">
                <a:solidFill>
                  <a:srgbClr val="C00000"/>
                </a:solidFill>
              </a:rPr>
              <a:t>U uvjetima za upis i detaljima programa </a:t>
            </a:r>
            <a:r>
              <a:rPr lang="hr-HR" sz="2400" dirty="0"/>
              <a:t>obrazovanja na stranici </a:t>
            </a:r>
            <a:r>
              <a:rPr lang="hr-HR" sz="2400" dirty="0">
                <a:solidFill>
                  <a:srgbClr val="C00000"/>
                </a:solidFill>
              </a:rPr>
              <a:t>www.upisi.hr </a:t>
            </a:r>
            <a:r>
              <a:rPr lang="hr-HR" sz="2400" dirty="0"/>
              <a:t>jasno je naznačeno koji su zdravstveni zahtjevi pojedinog zanimanja te kojim se dokumentom oni dokazuju. 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BA56D7AC-46E3-4770-B519-15305D8A922E}"/>
              </a:ext>
            </a:extLst>
          </p:cNvPr>
          <p:cNvSpPr/>
          <p:nvPr/>
        </p:nvSpPr>
        <p:spPr>
          <a:xfrm>
            <a:off x="577210" y="5313982"/>
            <a:ext cx="71631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solidFill>
                  <a:srgbClr val="C00000"/>
                </a:solidFill>
              </a:rPr>
              <a:t>Kandidat je dužan tu potvrdu dostaviti srednjoj školi zajedno s upisnicom do roka navedenoga u Kalendaru. </a:t>
            </a:r>
          </a:p>
        </p:txBody>
      </p:sp>
    </p:spTree>
    <p:extLst>
      <p:ext uri="{BB962C8B-B14F-4D97-AF65-F5344CB8AC3E}">
        <p14:creationId xmlns:p14="http://schemas.microsoft.com/office/powerpoint/2010/main" val="3103977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BC92E0B3-14A9-4857-A671-92579394B83C}"/>
              </a:ext>
            </a:extLst>
          </p:cNvPr>
          <p:cNvSpPr/>
          <p:nvPr/>
        </p:nvSpPr>
        <p:spPr>
          <a:xfrm>
            <a:off x="827584" y="1556792"/>
            <a:ext cx="6750496" cy="2794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400" dirty="0"/>
              <a:t>Ako je škola utvrdila minimalni bodovni prag (4-godišnji programi), isti se mora zadovoljiti isključivo bodovima koje je učenik </a:t>
            </a:r>
            <a:r>
              <a:rPr lang="hr-HR" sz="2400" dirty="0">
                <a:solidFill>
                  <a:srgbClr val="C00000"/>
                </a:solidFill>
              </a:rPr>
              <a:t>ostvario temeljem ocjena </a:t>
            </a:r>
            <a:r>
              <a:rPr lang="hr-HR" sz="2400" dirty="0"/>
              <a:t>iz škole, odnosno zajedničkim elementom vrednovanja. </a:t>
            </a: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4E8617F9-5FFF-4C21-83DA-B7F59C594714}"/>
              </a:ext>
            </a:extLst>
          </p:cNvPr>
          <p:cNvSpPr/>
          <p:nvPr/>
        </p:nvSpPr>
        <p:spPr>
          <a:xfrm>
            <a:off x="827584" y="5373216"/>
            <a:ext cx="5944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>
                <a:solidFill>
                  <a:srgbClr val="C00000"/>
                </a:solidFill>
              </a:rPr>
              <a:t>Posjetite mrežne stranice srednjih škola! </a:t>
            </a:r>
          </a:p>
        </p:txBody>
      </p:sp>
    </p:spTree>
    <p:extLst>
      <p:ext uri="{BB962C8B-B14F-4D97-AF65-F5344CB8AC3E}">
        <p14:creationId xmlns:p14="http://schemas.microsoft.com/office/powerpoint/2010/main" val="3374318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768600"/>
            <a:ext cx="6347713" cy="1320800"/>
          </a:xfrm>
        </p:spPr>
        <p:txBody>
          <a:bodyPr>
            <a:normAutofit/>
          </a:bodyPr>
          <a:lstStyle/>
          <a:p>
            <a:r>
              <a:rPr lang="hr-HR" sz="6600" dirty="0">
                <a:solidFill>
                  <a:schemeClr val="accent1">
                    <a:lumMod val="50000"/>
                  </a:schemeClr>
                </a:solidFill>
              </a:rPr>
              <a:t>Upisni postupak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2159" y="5445224"/>
            <a:ext cx="945153" cy="596139"/>
          </a:xfr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82033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575" y="1628800"/>
            <a:ext cx="7994849" cy="388077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hr-HR" sz="2400" dirty="0"/>
              <a:t>Kandidati se za upis u programe obrazovanja prijavljuju preko mrežne stranice: </a:t>
            </a:r>
            <a:r>
              <a:rPr lang="hr-HR" sz="2400" dirty="0">
                <a:hlinkClick r:id="rId2"/>
              </a:rPr>
              <a:t>www.upisi.hr</a:t>
            </a:r>
            <a:endParaRPr lang="hr-HR" sz="2400" dirty="0"/>
          </a:p>
          <a:p>
            <a:pPr>
              <a:lnSpc>
                <a:spcPct val="150000"/>
              </a:lnSpc>
            </a:pPr>
            <a:r>
              <a:rPr lang="hr-HR" sz="2400" dirty="0"/>
              <a:t>Tamo se nalazi  popis svih programa obrazovanja koji se mogu upisati u Republici Hrvatskoj, zajedno s uvjetima upisa</a:t>
            </a:r>
          </a:p>
          <a:p>
            <a:pPr>
              <a:lnSpc>
                <a:spcPct val="150000"/>
              </a:lnSpc>
            </a:pPr>
            <a:r>
              <a:rPr lang="hr-HR" sz="2400" dirty="0"/>
              <a:t> Korisne informacije i na </a:t>
            </a:r>
            <a:r>
              <a:rPr lang="hr-HR" sz="2400" dirty="0">
                <a:solidFill>
                  <a:srgbClr val="C00000"/>
                </a:solidFill>
                <a:hlinkClick r:id="rId3"/>
              </a:rPr>
              <a:t>www.mzos.hr</a:t>
            </a:r>
            <a:r>
              <a:rPr lang="hr-HR" sz="2400" dirty="0">
                <a:solidFill>
                  <a:schemeClr val="tx1"/>
                </a:solidFill>
              </a:rPr>
              <a:t>, kao i na </a:t>
            </a:r>
            <a:r>
              <a:rPr lang="hr-HR" sz="2400" dirty="0">
                <a:solidFill>
                  <a:srgbClr val="C00000"/>
                </a:solidFill>
              </a:rPr>
              <a:t>mrežnim stranicama škole</a:t>
            </a:r>
          </a:p>
        </p:txBody>
      </p:sp>
    </p:spTree>
    <p:extLst>
      <p:ext uri="{BB962C8B-B14F-4D97-AF65-F5344CB8AC3E}">
        <p14:creationId xmlns:p14="http://schemas.microsoft.com/office/powerpoint/2010/main" val="2206607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6347713" cy="1320800"/>
          </a:xfrm>
        </p:spPr>
        <p:txBody>
          <a:bodyPr>
            <a:normAutofit/>
          </a:bodyPr>
          <a:lstStyle/>
          <a:p>
            <a:r>
              <a:rPr lang="hr-HR" sz="3200" dirty="0">
                <a:solidFill>
                  <a:schemeClr val="accent1">
                    <a:lumMod val="50000"/>
                  </a:schemeClr>
                </a:solidFill>
              </a:rPr>
              <a:t>Predradnje prije prve prijave u sustav –</a:t>
            </a:r>
            <a:r>
              <a:rPr lang="hr-HR" sz="3200" dirty="0">
                <a:solidFill>
                  <a:srgbClr val="0070C0"/>
                </a:solidFill>
              </a:rPr>
              <a:t>SADA!: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725464"/>
            <a:ext cx="7562801" cy="4292746"/>
          </a:xfrm>
        </p:spPr>
        <p:txBody>
          <a:bodyPr>
            <a:noAutofit/>
          </a:bodyPr>
          <a:lstStyle/>
          <a:p>
            <a:r>
              <a:rPr lang="hr-HR" sz="2200" dirty="0"/>
              <a:t>Učenici mogu pristupiti profilima</a:t>
            </a:r>
          </a:p>
          <a:p>
            <a:r>
              <a:rPr lang="hr-HR" sz="2200" dirty="0"/>
              <a:t>Učenici trebaju </a:t>
            </a:r>
            <a:r>
              <a:rPr lang="hr-HR" sz="2200" dirty="0">
                <a:solidFill>
                  <a:srgbClr val="0070C0"/>
                </a:solidFill>
              </a:rPr>
              <a:t>PROVJERITI</a:t>
            </a:r>
            <a:r>
              <a:rPr lang="hr-HR" sz="2200" dirty="0"/>
              <a:t> </a:t>
            </a:r>
            <a:r>
              <a:rPr lang="hr-HR" sz="2200" dirty="0">
                <a:solidFill>
                  <a:srgbClr val="0070C0"/>
                </a:solidFill>
              </a:rPr>
              <a:t>sve informacije </a:t>
            </a:r>
            <a:r>
              <a:rPr lang="hr-HR" sz="2200" dirty="0"/>
              <a:t>koje su im dostupne (prosjeke 5. i 6. razreda, ocjene i detalje 7.razreda) i ako ima eventualnih pogrešaka javiti razredniku da se iste isprave</a:t>
            </a:r>
          </a:p>
          <a:p>
            <a:r>
              <a:rPr lang="hr-HR" sz="2200" dirty="0"/>
              <a:t>Zatražiti </a:t>
            </a:r>
            <a:r>
              <a:rPr lang="hr-HR" sz="2200" b="1" dirty="0">
                <a:solidFill>
                  <a:srgbClr val="0070C0"/>
                </a:solidFill>
              </a:rPr>
              <a:t>PIN</a:t>
            </a:r>
            <a:r>
              <a:rPr lang="hr-HR" sz="2200" dirty="0"/>
              <a:t> (broj mobitela može biti bilo čiji) </a:t>
            </a:r>
            <a:r>
              <a:rPr lang="hr-HR" sz="2200" dirty="0">
                <a:sym typeface="Wingdings" panose="05000000000000000000" pitchFamily="2" charset="2"/>
              </a:rPr>
              <a:t> treba unijeti korisničko ime i lozinku kako bi mogao unijeti broj svoga mobilnoga telefona na koji želi SMS-om primiti PIN. PIN je osobni identifikacijski broj koji služi za dodatnu zaštitu i privatnost podataka svakoga kandidata. </a:t>
            </a:r>
            <a:endParaRPr lang="hr-HR" sz="2200" dirty="0"/>
          </a:p>
          <a:p>
            <a:r>
              <a:rPr lang="hr-HR" sz="2200" dirty="0">
                <a:solidFill>
                  <a:srgbClr val="0070C0"/>
                </a:solidFill>
              </a:rPr>
              <a:t>Sve podatke ČUVATI</a:t>
            </a:r>
            <a:r>
              <a:rPr lang="hr-HR" sz="2200" dirty="0"/>
              <a:t>!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www.upisi.hr</a:t>
            </a:r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4" name="Content Placeholder 3" descr="pocetna za upisi.hr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" y="1412776"/>
            <a:ext cx="8218895" cy="4380201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Slika na kojoj se prikazuje snimka zaslona, tekst&#10;&#10;Opis je generiran uz vrlo visoku pouzdanost">
            <a:extLst>
              <a:ext uri="{FF2B5EF4-FFF2-40B4-BE49-F238E27FC236}">
                <a16:creationId xmlns:a16="http://schemas.microsoft.com/office/drawing/2014/main" id="{66B1F298-065A-49A9-BA99-8065B7636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412"/>
            <a:ext cx="9144000" cy="514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0270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Prijava</a:t>
            </a:r>
            <a:r>
              <a:rPr lang="hr-HR" dirty="0"/>
              <a:t> </a:t>
            </a:r>
          </a:p>
        </p:txBody>
      </p:sp>
      <p:pic>
        <p:nvPicPr>
          <p:cNvPr id="4" name="Content Placeholder 3" descr="pocetna prijava pi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412776"/>
            <a:ext cx="8218895" cy="4380201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99592" y="1628800"/>
            <a:ext cx="6348413" cy="3881437"/>
          </a:xfrm>
        </p:spPr>
        <p:txBody>
          <a:bodyPr>
            <a:normAutofit/>
          </a:bodyPr>
          <a:lstStyle/>
          <a:p>
            <a:r>
              <a:rPr lang="hr-HR" sz="2800" b="1" dirty="0"/>
              <a:t>LISTU PRIORITETA treba pažljivo pripremiti tako da se na vrh liste postavi program obrazovanja koji se najviše želi upisati, a zatim i ostali, željenim redoslijedom. </a:t>
            </a:r>
          </a:p>
        </p:txBody>
      </p:sp>
    </p:spTree>
    <p:extLst>
      <p:ext uri="{BB962C8B-B14F-4D97-AF65-F5344CB8AC3E}">
        <p14:creationId xmlns:p14="http://schemas.microsoft.com/office/powerpoint/2010/main" val="6601071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Prijava programa obrazovanja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26189" y="1901947"/>
            <a:ext cx="6347714" cy="3880773"/>
          </a:xfrm>
        </p:spPr>
        <p:txBody>
          <a:bodyPr>
            <a:noAutofit/>
          </a:bodyPr>
          <a:lstStyle/>
          <a:p>
            <a:r>
              <a:rPr lang="hr-HR" sz="2400" dirty="0"/>
              <a:t>Od objavljenog datuma učenici mogu birati prijave obrazovnih programa- u listi želja odabrati školu u koju se žele/mogu upisati (najviše mjesto na popisu-škola koju učenik najviše želi upisati)</a:t>
            </a:r>
          </a:p>
          <a:p>
            <a:r>
              <a:rPr lang="hr-HR" sz="2400" dirty="0"/>
              <a:t>Mogu odabrati nekoliko škola i unutar tih škola smjerove/programe</a:t>
            </a:r>
          </a:p>
          <a:p>
            <a:r>
              <a:rPr lang="hr-HR" sz="2400" dirty="0"/>
              <a:t>Odabir vršite ZAJEDNO! (budite realni) </a:t>
            </a:r>
          </a:p>
          <a:p>
            <a:r>
              <a:rPr lang="hr-HR" sz="2400" dirty="0"/>
              <a:t>Odabir je moguće mijenjati, ovisno o promjeni želje ili “pritiska” na neke škole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667272"/>
          </a:xfrm>
        </p:spPr>
        <p:txBody>
          <a:bodyPr>
            <a:normAutofit fontScale="90000"/>
          </a:bodyPr>
          <a:lstStyle/>
          <a:p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Zaključavanje liste prioriteta, potpisivanje prijavnica, objava konačnih ljestvica poretka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17862" y="2492896"/>
            <a:ext cx="6347714" cy="3880773"/>
          </a:xfrm>
        </p:spPr>
        <p:txBody>
          <a:bodyPr>
            <a:normAutofit/>
          </a:bodyPr>
          <a:lstStyle/>
          <a:p>
            <a:r>
              <a:rPr lang="hr-HR" sz="2000" dirty="0"/>
              <a:t>Krajnji rok za odabir škola</a:t>
            </a:r>
          </a:p>
          <a:p>
            <a:r>
              <a:rPr lang="hr-HR" sz="2000" dirty="0"/>
              <a:t>Nakon toga su roditelji i djeca OBAVEZNI doći u školu i preuzeti i potpisati listu odabranih škola/programa</a:t>
            </a:r>
          </a:p>
          <a:p>
            <a:r>
              <a:rPr lang="hr-HR" sz="2000" dirty="0"/>
              <a:t>Učenik svoj upis potvrđuje vlastoručnim potpisom i potpisom roditelja/skrbnika</a:t>
            </a:r>
          </a:p>
          <a:p>
            <a:r>
              <a:rPr lang="hr-HR" sz="2000" dirty="0"/>
              <a:t>Promjene nakon tog dana su moguće samo pisano i obrazloženo ravnatelju!</a:t>
            </a:r>
          </a:p>
          <a:p>
            <a:r>
              <a:rPr lang="hr-HR" sz="2000" dirty="0"/>
              <a:t>S ovim datumom Osnovna Škola nema više ništa s upisom učenika!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accent2">
                    <a:lumMod val="75000"/>
                  </a:schemeClr>
                </a:solidFill>
              </a:rPr>
              <a:t>Tijekom upisa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09598" y="1484784"/>
            <a:ext cx="8070168" cy="4556579"/>
          </a:xfrm>
        </p:spPr>
        <p:txBody>
          <a:bodyPr>
            <a:noAutofit/>
          </a:bodyPr>
          <a:lstStyle/>
          <a:p>
            <a:r>
              <a:rPr lang="hr-HR" sz="2400" dirty="0"/>
              <a:t>Pažljivo proučiti brošuru </a:t>
            </a:r>
          </a:p>
          <a:p>
            <a:r>
              <a:rPr lang="hr-HR" sz="2400" dirty="0"/>
              <a:t>Sva pitanja možete uputiti na </a:t>
            </a:r>
            <a:r>
              <a:rPr lang="hr-HR" sz="2400" dirty="0">
                <a:hlinkClick r:id="rId2"/>
              </a:rPr>
              <a:t>helpdesk@skole.hr</a:t>
            </a:r>
            <a:r>
              <a:rPr lang="hr-HR" sz="2400" dirty="0"/>
              <a:t> ili na </a:t>
            </a:r>
            <a:r>
              <a:rPr lang="hr-HR" sz="2400" dirty="0">
                <a:solidFill>
                  <a:schemeClr val="accent2"/>
                </a:solidFill>
              </a:rPr>
              <a:t>01/6661-500</a:t>
            </a:r>
          </a:p>
          <a:p>
            <a:r>
              <a:rPr lang="hr-HR" sz="2400" dirty="0"/>
              <a:t>Skupiti/predati na vrijeme sve dokumente na osnovu kojih učenik ostvaruje dodatne bodove</a:t>
            </a:r>
          </a:p>
          <a:p>
            <a:r>
              <a:rPr lang="hr-HR" sz="2400" dirty="0"/>
              <a:t>Pomagati djeci, razgovarati s njima o upisu tj. SUDJELOVATI!</a:t>
            </a:r>
          </a:p>
          <a:p>
            <a:r>
              <a:rPr lang="hr-HR" sz="2400" dirty="0"/>
              <a:t>Pitanja razrednicima upućivati nakon što proučite brošuru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>
                <a:solidFill>
                  <a:schemeClr val="accent1">
                    <a:lumMod val="50000"/>
                  </a:schemeClr>
                </a:solidFill>
              </a:rPr>
              <a:t>Kako?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20184" y="1628800"/>
            <a:ext cx="6347714" cy="4628587"/>
          </a:xfrm>
        </p:spPr>
        <p:txBody>
          <a:bodyPr>
            <a:normAutofit/>
          </a:bodyPr>
          <a:lstStyle/>
          <a:p>
            <a:r>
              <a:rPr lang="hr-HR" sz="2400" dirty="0"/>
              <a:t>Putem mrežne stranice </a:t>
            </a:r>
            <a:r>
              <a:rPr lang="hr-HR" sz="2400" dirty="0">
                <a:hlinkClick r:id="rId2"/>
              </a:rPr>
              <a:t>www.upisi.hr</a:t>
            </a:r>
            <a:r>
              <a:rPr lang="hr-HR" sz="2400" dirty="0"/>
              <a:t> </a:t>
            </a:r>
          </a:p>
          <a:p>
            <a:r>
              <a:rPr lang="hr-HR" sz="2400" dirty="0"/>
              <a:t>Uz pomoć korisničkog imena i lozinke </a:t>
            </a:r>
          </a:p>
          <a:p>
            <a:r>
              <a:rPr lang="hr-HR" sz="2400" dirty="0"/>
              <a:t>Po željama i mogućnostima Vašeg djeteta</a:t>
            </a:r>
          </a:p>
          <a:p>
            <a:r>
              <a:rPr lang="hr-HR" sz="2400" dirty="0"/>
              <a:t>Paziti na poredak želja!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DBB18431-BECD-4962-835C-5B36C898EB02}"/>
              </a:ext>
            </a:extLst>
          </p:cNvPr>
          <p:cNvSpPr/>
          <p:nvPr/>
        </p:nvSpPr>
        <p:spPr>
          <a:xfrm>
            <a:off x="2176102" y="4235103"/>
            <a:ext cx="34563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800" dirty="0">
                <a:solidFill>
                  <a:srgbClr val="C00000"/>
                </a:solidFill>
              </a:rPr>
              <a:t>Kontinuirano pratiti novoobjavljene informacije!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92787BC-F731-44E2-B655-5A029805C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8469"/>
            <a:ext cx="9144000" cy="514099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4D35DF9F-0C92-49F0-B286-3ABDF1534B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8492"/>
          <a:stretch/>
        </p:blipFill>
        <p:spPr>
          <a:xfrm>
            <a:off x="4283968" y="2068696"/>
            <a:ext cx="4545795" cy="3370808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D13DFC3E-458A-4B49-8DD8-5A1352426A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55" y="1048541"/>
            <a:ext cx="3943945" cy="5593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Rezervirano mjesto sadržaja 7" descr="Slika na kojoj se prikazuje snimka zaslona&#10;&#10;Opis je generiran uz vrlo visoku pouzdanost">
            <a:extLst>
              <a:ext uri="{FF2B5EF4-FFF2-40B4-BE49-F238E27FC236}">
                <a16:creationId xmlns:a16="http://schemas.microsoft.com/office/drawing/2014/main" id="{4796D0EC-5538-4C6E-A30B-E2B817A229C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81" y="1263477"/>
            <a:ext cx="7699638" cy="433104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DEA7A2AA-CB28-4984-99D3-5F2FE96D3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278" y="3291983"/>
            <a:ext cx="3576397" cy="2143617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A53B0CC7-C7F3-452C-87CE-A50EB882E5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894" y="2259875"/>
            <a:ext cx="3905250" cy="3048000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B3D695C5-A919-4BEB-AF4B-4A12116EC5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546" y="2527855"/>
            <a:ext cx="3518711" cy="2413313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67694371-7474-4055-A514-7536DA911C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168" y="2755864"/>
            <a:ext cx="4656751" cy="2838658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6A2C29DB-BC15-454C-9A81-5547E831968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593" r="7471"/>
          <a:stretch/>
        </p:blipFill>
        <p:spPr>
          <a:xfrm>
            <a:off x="402984" y="551942"/>
            <a:ext cx="8278791" cy="548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36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extLst>
              <a:ext uri="{FF2B5EF4-FFF2-40B4-BE49-F238E27FC236}">
                <a16:creationId xmlns:a16="http://schemas.microsoft.com/office/drawing/2014/main" id="{AE696BB4-34AD-4198-9923-0E90D23E9AFF}"/>
              </a:ext>
            </a:extLst>
          </p:cNvPr>
          <p:cNvSpPr/>
          <p:nvPr/>
        </p:nvSpPr>
        <p:spPr>
          <a:xfrm>
            <a:off x="914057" y="1300666"/>
            <a:ext cx="61943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>
                <a:hlinkClick r:id="rId2"/>
              </a:rPr>
              <a:t>helpdesk@skole.hr</a:t>
            </a:r>
            <a:r>
              <a:rPr lang="hr-HR" sz="2800" dirty="0"/>
              <a:t> ili na </a:t>
            </a:r>
            <a:r>
              <a:rPr lang="hr-HR" sz="2800" dirty="0">
                <a:solidFill>
                  <a:schemeClr val="accent2"/>
                </a:solidFill>
              </a:rPr>
              <a:t>01/6661-500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1DC96CE2-4D7B-4D89-9F5B-CF022B51A25B}"/>
              </a:ext>
            </a:extLst>
          </p:cNvPr>
          <p:cNvSpPr txBox="1"/>
          <p:nvPr/>
        </p:nvSpPr>
        <p:spPr>
          <a:xfrm>
            <a:off x="914057" y="2420888"/>
            <a:ext cx="52151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800" dirty="0">
                <a:hlinkClick r:id="rId3"/>
              </a:rPr>
              <a:t>www.upisi.hr</a:t>
            </a:r>
            <a:endParaRPr lang="hr-HR" sz="2800" dirty="0"/>
          </a:p>
          <a:p>
            <a:pPr>
              <a:lnSpc>
                <a:spcPct val="150000"/>
              </a:lnSpc>
            </a:pPr>
            <a:r>
              <a:rPr lang="hr-HR" sz="2800" dirty="0">
                <a:hlinkClick r:id="rId4"/>
              </a:rPr>
              <a:t>www.mzos.hr</a:t>
            </a:r>
            <a:endParaRPr lang="hr-HR" sz="2800" dirty="0"/>
          </a:p>
          <a:p>
            <a:pPr>
              <a:lnSpc>
                <a:spcPct val="150000"/>
              </a:lnSpc>
            </a:pPr>
            <a:r>
              <a:rPr lang="hr-HR" sz="2800" dirty="0">
                <a:solidFill>
                  <a:srgbClr val="C00000"/>
                </a:solidFill>
              </a:rPr>
              <a:t>mrežne stranice SŠ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295912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251520" y="980728"/>
            <a:ext cx="8077200" cy="3786214"/>
          </a:xfrm>
        </p:spPr>
        <p:txBody>
          <a:bodyPr>
            <a:normAutofit fontScale="90000"/>
          </a:bodyPr>
          <a:lstStyle/>
          <a:p>
            <a:pPr algn="ctr"/>
            <a:br>
              <a:rPr lang="hr-HR" sz="4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hr-HR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br>
              <a:rPr lang="hr-HR" sz="4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hr-HR" sz="4000" dirty="0">
                <a:solidFill>
                  <a:schemeClr val="accent1">
                    <a:lumMod val="50000"/>
                  </a:schemeClr>
                </a:solidFill>
              </a:rPr>
              <a:t>HVALA NA POZORNOSTI!</a:t>
            </a:r>
            <a:br>
              <a:rPr lang="hr-HR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br>
              <a:rPr lang="hr-HR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hr-HR" sz="3600" dirty="0">
                <a:solidFill>
                  <a:schemeClr val="accent1">
                    <a:lumMod val="50000"/>
                  </a:schemeClr>
                </a:solidFill>
              </a:rPr>
              <a:t>OŠ Vladimir Nazor, Čepin</a:t>
            </a:r>
            <a:br>
              <a:rPr lang="hr-HR" sz="3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hr-HR" sz="3600" dirty="0">
                <a:solidFill>
                  <a:schemeClr val="accent1">
                    <a:lumMod val="50000"/>
                  </a:schemeClr>
                </a:solidFill>
              </a:rPr>
              <a:t>svibanj 2018.</a:t>
            </a:r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>
          <a:xfrm>
            <a:off x="785786" y="5500702"/>
            <a:ext cx="8077200" cy="857232"/>
          </a:xfrm>
        </p:spPr>
        <p:txBody>
          <a:bodyPr>
            <a:normAutofit/>
          </a:bodyPr>
          <a:lstStyle/>
          <a:p>
            <a:pPr algn="r"/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83668" y="692696"/>
            <a:ext cx="5652120" cy="1384300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Što se boduje za upis u srednju školu? </a:t>
            </a:r>
            <a:endParaRPr lang="hr-H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1F2F6AFD-2984-4234-AE79-AA3E65771CD8}"/>
              </a:ext>
            </a:extLst>
          </p:cNvPr>
          <p:cNvSpPr/>
          <p:nvPr/>
        </p:nvSpPr>
        <p:spPr>
          <a:xfrm>
            <a:off x="1583668" y="2782318"/>
            <a:ext cx="59766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/>
              <a:t>Vrednuju se i boduju:</a:t>
            </a:r>
          </a:p>
          <a:p>
            <a:endParaRPr lang="hr-H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>
                <a:solidFill>
                  <a:srgbClr val="C00000"/>
                </a:solidFill>
              </a:rPr>
              <a:t>zajednički element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>
                <a:solidFill>
                  <a:srgbClr val="C00000"/>
                </a:solidFill>
              </a:rPr>
              <a:t>dodatni element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>
                <a:solidFill>
                  <a:srgbClr val="C00000"/>
                </a:solidFill>
              </a:rPr>
              <a:t>poseban element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99190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1. Zajednički element </a:t>
            </a:r>
          </a:p>
        </p:txBody>
      </p:sp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E6C1566D-D90E-4164-A218-8E110870CE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04" y="2564904"/>
            <a:ext cx="5967108" cy="2860520"/>
          </a:xfr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342AE013-A5EE-4C85-895D-F403E652533D}"/>
              </a:ext>
            </a:extLst>
          </p:cNvPr>
          <p:cNvSpPr txBox="1"/>
          <p:nvPr/>
        </p:nvSpPr>
        <p:spPr>
          <a:xfrm>
            <a:off x="1907704" y="1734332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3-godišnji programi</a:t>
            </a:r>
          </a:p>
        </p:txBody>
      </p:sp>
    </p:spTree>
    <p:extLst>
      <p:ext uri="{BB962C8B-B14F-4D97-AF65-F5344CB8AC3E}">
        <p14:creationId xmlns:p14="http://schemas.microsoft.com/office/powerpoint/2010/main" val="3995402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0310DB93-66B1-45D0-9977-CFF65B6A6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825679"/>
            <a:ext cx="5904656" cy="5544616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F35C61CB-676E-4154-8505-28374CE9F3B0}"/>
              </a:ext>
            </a:extLst>
          </p:cNvPr>
          <p:cNvSpPr txBox="1"/>
          <p:nvPr/>
        </p:nvSpPr>
        <p:spPr>
          <a:xfrm>
            <a:off x="1547666" y="364014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4-godišnji programi</a:t>
            </a:r>
          </a:p>
        </p:txBody>
      </p:sp>
    </p:spTree>
    <p:extLst>
      <p:ext uri="{BB962C8B-B14F-4D97-AF65-F5344CB8AC3E}">
        <p14:creationId xmlns:p14="http://schemas.microsoft.com/office/powerpoint/2010/main" val="1421190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2. Dodatni element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7706817" cy="4196539"/>
          </a:xfrm>
        </p:spPr>
        <p:txBody>
          <a:bodyPr>
            <a:normAutofit lnSpcReduction="10000"/>
          </a:bodyPr>
          <a:lstStyle/>
          <a:p>
            <a:r>
              <a:rPr lang="hr-HR" sz="2400" b="1" dirty="0"/>
              <a:t>S</a:t>
            </a:r>
            <a:r>
              <a:rPr lang="it-IT" sz="2400" b="1" dirty="0"/>
              <a:t>POSOBNOSTI, DAROVITOSTI I ZNANJA KANDIDATA</a:t>
            </a:r>
            <a:endParaRPr lang="hr-HR" sz="2400" b="1" dirty="0"/>
          </a:p>
          <a:p>
            <a:pPr marL="0" indent="0">
              <a:buNone/>
            </a:pPr>
            <a:endParaRPr lang="hr-HR" sz="2400" b="1" dirty="0"/>
          </a:p>
          <a:p>
            <a:r>
              <a:rPr lang="hr-HR" sz="2400" dirty="0"/>
              <a:t>dokazuju se i vrednuju:  </a:t>
            </a:r>
          </a:p>
          <a:p>
            <a:pPr marL="0" indent="0">
              <a:buNone/>
            </a:pPr>
            <a:r>
              <a:rPr lang="hr-HR" sz="2400" dirty="0"/>
              <a:t>   • na osnovi provjere (ispitivanja) posebnih znanja,   </a:t>
            </a:r>
          </a:p>
          <a:p>
            <a:pPr marL="0" indent="0">
              <a:buNone/>
            </a:pPr>
            <a:r>
              <a:rPr lang="hr-HR" sz="2400" dirty="0"/>
              <a:t>      vještina, sposobnosti i darovitosti  </a:t>
            </a:r>
          </a:p>
          <a:p>
            <a:pPr marL="0" indent="0">
              <a:buNone/>
            </a:pPr>
            <a:r>
              <a:rPr lang="hr-HR" sz="2400" dirty="0"/>
              <a:t>   • na osnovi rezultata postignutih na natjecanjima u </a:t>
            </a:r>
          </a:p>
          <a:p>
            <a:pPr marL="0" indent="0">
              <a:buNone/>
            </a:pPr>
            <a:r>
              <a:rPr lang="hr-HR" sz="2400" dirty="0"/>
              <a:t>      znanju i u sportu (u organizaciji </a:t>
            </a:r>
            <a:r>
              <a:rPr lang="hr-HR" sz="2400" u="sng" dirty="0"/>
              <a:t>školskih sportskih </a:t>
            </a:r>
          </a:p>
          <a:p>
            <a:pPr marL="0" indent="0">
              <a:buNone/>
            </a:pPr>
            <a:r>
              <a:rPr lang="hr-HR" sz="2400" dirty="0"/>
              <a:t>      </a:t>
            </a:r>
            <a:r>
              <a:rPr lang="hr-HR" sz="2400" u="sng" dirty="0"/>
              <a:t>društava)</a:t>
            </a:r>
          </a:p>
          <a:p>
            <a:pPr marL="0" indent="0">
              <a:buNone/>
            </a:pPr>
            <a:r>
              <a:rPr lang="hr-HR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4777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4FED8672-2732-44A6-ADA1-33550EFE155D}"/>
              </a:ext>
            </a:extLst>
          </p:cNvPr>
          <p:cNvSpPr/>
          <p:nvPr/>
        </p:nvSpPr>
        <p:spPr>
          <a:xfrm>
            <a:off x="529070" y="764704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Kandidati ostvaruju pravo na izravan upis ili na dodatne bodove (1B-4B) na osnovi rezultata koje su postigli na </a:t>
            </a:r>
            <a:r>
              <a:rPr lang="hr-HR" sz="2400" u="sng" dirty="0">
                <a:solidFill>
                  <a:srgbClr val="C00000"/>
                </a:solidFill>
              </a:rPr>
              <a:t>državnim natjecanjima </a:t>
            </a:r>
            <a:r>
              <a:rPr lang="hr-HR" sz="2400" dirty="0"/>
              <a:t>u znanju </a:t>
            </a:r>
            <a:r>
              <a:rPr lang="hr-HR" sz="2400" u="sng" dirty="0"/>
              <a:t>(od 5.r. do 8.r.)</a:t>
            </a:r>
            <a:r>
              <a:rPr lang="hr-HR" sz="2400" dirty="0"/>
              <a:t> iz:</a:t>
            </a: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88CA680B-84A0-48FD-9835-5B45BA3D1554}"/>
              </a:ext>
            </a:extLst>
          </p:cNvPr>
          <p:cNvSpPr/>
          <p:nvPr/>
        </p:nvSpPr>
        <p:spPr>
          <a:xfrm>
            <a:off x="539552" y="2564904"/>
            <a:ext cx="7416824" cy="2794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400" dirty="0">
                <a:solidFill>
                  <a:srgbClr val="C00000"/>
                </a:solidFill>
              </a:rPr>
              <a:t>hrvatskoga jezika, stranog jezika, matematike, fizike, kemije, biologije, geografije, astronomije,  informatike, povijesti, vjeronauka, vjeronaučna olimpijada, natjecanje mladih tehničara, natjecanje Sigurno u prometu. </a:t>
            </a:r>
          </a:p>
        </p:txBody>
      </p:sp>
    </p:spTree>
    <p:extLst>
      <p:ext uri="{BB962C8B-B14F-4D97-AF65-F5344CB8AC3E}">
        <p14:creationId xmlns:p14="http://schemas.microsoft.com/office/powerpoint/2010/main" val="3384188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B7885C7B-2AEF-4C61-AD67-9B96524A4733}"/>
              </a:ext>
            </a:extLst>
          </p:cNvPr>
          <p:cNvSpPr/>
          <p:nvPr/>
        </p:nvSpPr>
        <p:spPr>
          <a:xfrm>
            <a:off x="1187624" y="2598004"/>
            <a:ext cx="6120680" cy="2794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400" dirty="0">
                <a:solidFill>
                  <a:srgbClr val="C00000"/>
                </a:solidFill>
              </a:rPr>
              <a:t>14 sportova: FUTSAL (MALI NOGOMET), KOŠARKA, RUKOMET, ODBOJKA,  ATLETIKA, PLIVANJE, STOLNI TENIS, BADMINTON, GIMNASTIKA, KROS, JUDO, ŠAH, KARATE i STRELJAŠTVO. </a:t>
            </a: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EA4DCFD2-83D4-4765-BFB5-2E7929AA4BD6}"/>
              </a:ext>
            </a:extLst>
          </p:cNvPr>
          <p:cNvSpPr/>
          <p:nvPr/>
        </p:nvSpPr>
        <p:spPr>
          <a:xfrm>
            <a:off x="683568" y="836712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Pravo na dodatne bodove (1B-3B) ostvaruju na temelju </a:t>
            </a:r>
            <a:r>
              <a:rPr lang="hr-HR" sz="2400" dirty="0">
                <a:solidFill>
                  <a:srgbClr val="C00000"/>
                </a:solidFill>
              </a:rPr>
              <a:t>službene evidencije </a:t>
            </a:r>
            <a:r>
              <a:rPr lang="hr-HR" sz="2400" dirty="0"/>
              <a:t>o rezultatima održanih natjecanja školskih sportskih društava koju vodi </a:t>
            </a:r>
            <a:r>
              <a:rPr lang="hr-HR" sz="2400" dirty="0">
                <a:solidFill>
                  <a:srgbClr val="C00000"/>
                </a:solidFill>
              </a:rPr>
              <a:t>Hrvatski školski sportski savez </a:t>
            </a:r>
            <a:r>
              <a:rPr lang="hr-HR" sz="2400" dirty="0"/>
              <a:t>(HŠSS). 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3B20972E-0BE0-4456-A38F-F06987796E96}"/>
              </a:ext>
            </a:extLst>
          </p:cNvPr>
          <p:cNvSpPr txBox="1"/>
          <p:nvPr/>
        </p:nvSpPr>
        <p:spPr>
          <a:xfrm>
            <a:off x="1543120" y="5735241"/>
            <a:ext cx="4397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Isključivo </a:t>
            </a:r>
            <a:r>
              <a:rPr lang="hr-HR" sz="2400" dirty="0">
                <a:solidFill>
                  <a:srgbClr val="C00000"/>
                </a:solidFill>
              </a:rPr>
              <a:t>ekipno</a:t>
            </a:r>
            <a:r>
              <a:rPr lang="hr-HR" sz="2400" dirty="0"/>
              <a:t> natjecanje.</a:t>
            </a:r>
          </a:p>
        </p:txBody>
      </p:sp>
    </p:spTree>
    <p:extLst>
      <p:ext uri="{BB962C8B-B14F-4D97-AF65-F5344CB8AC3E}">
        <p14:creationId xmlns:p14="http://schemas.microsoft.com/office/powerpoint/2010/main" val="2776137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588AA42E-582E-4AF4-BDF2-FB93E8D7D427}"/>
              </a:ext>
            </a:extLst>
          </p:cNvPr>
          <p:cNvSpPr/>
          <p:nvPr/>
        </p:nvSpPr>
        <p:spPr>
          <a:xfrm>
            <a:off x="647564" y="1052736"/>
            <a:ext cx="7848872" cy="4456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400" dirty="0"/>
              <a:t>Rezultati natjecanja bit će </a:t>
            </a:r>
            <a:r>
              <a:rPr lang="hr-HR" sz="2400" dirty="0">
                <a:solidFill>
                  <a:srgbClr val="C00000"/>
                </a:solidFill>
              </a:rPr>
              <a:t>uneseni izravno </a:t>
            </a:r>
            <a:r>
              <a:rPr lang="hr-HR" sz="2400" dirty="0"/>
              <a:t>u Nacionalni informacijski sustav prijava i upisa u srednje škole (</a:t>
            </a:r>
            <a:r>
              <a:rPr lang="hr-HR" sz="2400" dirty="0" err="1"/>
              <a:t>NISpuSŠ</a:t>
            </a:r>
            <a:r>
              <a:rPr lang="hr-HR" sz="2400" dirty="0"/>
              <a:t>) na temelju postojećih podataka u sustavu e-Matice i kandidati ih </a:t>
            </a:r>
            <a:r>
              <a:rPr lang="hr-HR" sz="2400" dirty="0">
                <a:solidFill>
                  <a:srgbClr val="C00000"/>
                </a:solidFill>
              </a:rPr>
              <a:t>ne trebaju dodatno dokazivati</a:t>
            </a:r>
            <a:r>
              <a:rPr lang="hr-HR" sz="2400" dirty="0"/>
              <a:t>. </a:t>
            </a:r>
          </a:p>
          <a:p>
            <a:pPr>
              <a:lnSpc>
                <a:spcPct val="150000"/>
              </a:lnSpc>
            </a:pPr>
            <a:r>
              <a:rPr lang="hr-HR" sz="2400" dirty="0"/>
              <a:t>Ako neki od rezultata nije vidljiv na korisničkom profilu kandidata na www.upisi.hr, kandidat se treba obratiti razredniku u svojoj školi. </a:t>
            </a:r>
          </a:p>
        </p:txBody>
      </p:sp>
    </p:spTree>
    <p:extLst>
      <p:ext uri="{BB962C8B-B14F-4D97-AF65-F5344CB8AC3E}">
        <p14:creationId xmlns:p14="http://schemas.microsoft.com/office/powerpoint/2010/main" val="3589582650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615</TotalTime>
  <Words>1001</Words>
  <Application>Microsoft Office PowerPoint</Application>
  <PresentationFormat>Prikaz na zaslonu (4:3)</PresentationFormat>
  <Paragraphs>93</Paragraphs>
  <Slides>28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28</vt:i4>
      </vt:variant>
    </vt:vector>
  </HeadingPairs>
  <TitlesOfParts>
    <vt:vector size="34" baseType="lpstr">
      <vt:lpstr>Arial</vt:lpstr>
      <vt:lpstr>Calibri</vt:lpstr>
      <vt:lpstr>Trebuchet MS</vt:lpstr>
      <vt:lpstr>Wingdings</vt:lpstr>
      <vt:lpstr>Wingdings 3</vt:lpstr>
      <vt:lpstr>Faseta</vt:lpstr>
      <vt:lpstr>PowerPoint prezentacija</vt:lpstr>
      <vt:lpstr>PowerPoint prezentacija</vt:lpstr>
      <vt:lpstr>Što se boduje za upis u srednju školu? </vt:lpstr>
      <vt:lpstr>1. Zajednički element </vt:lpstr>
      <vt:lpstr>PowerPoint prezentacija</vt:lpstr>
      <vt:lpstr>2. Dodatni element </vt:lpstr>
      <vt:lpstr>PowerPoint prezentacija</vt:lpstr>
      <vt:lpstr>PowerPoint prezentacija</vt:lpstr>
      <vt:lpstr>PowerPoint prezentacija</vt:lpstr>
      <vt:lpstr>PowerPoint prezentacija</vt:lpstr>
      <vt:lpstr>3. Poseban element </vt:lpstr>
      <vt:lpstr>PowerPoint prezentacija</vt:lpstr>
      <vt:lpstr>PowerPoint prezentacija</vt:lpstr>
      <vt:lpstr>PowerPoint prezentacija</vt:lpstr>
      <vt:lpstr>PowerPoint prezentacija</vt:lpstr>
      <vt:lpstr>Upisni postupak </vt:lpstr>
      <vt:lpstr>PowerPoint prezentacija</vt:lpstr>
      <vt:lpstr>Predradnje prije prve prijave u sustav –SADA!:</vt:lpstr>
      <vt:lpstr>www.upisi.hr </vt:lpstr>
      <vt:lpstr>Prijava </vt:lpstr>
      <vt:lpstr>PowerPoint prezentacija</vt:lpstr>
      <vt:lpstr>Prijava programa obrazovanja</vt:lpstr>
      <vt:lpstr>Zaključavanje liste prioriteta, potpisivanje prijavnica, objava konačnih ljestvica poretka </vt:lpstr>
      <vt:lpstr>Tijekom upisa</vt:lpstr>
      <vt:lpstr>Kako?</vt:lpstr>
      <vt:lpstr>PowerPoint prezentacija</vt:lpstr>
      <vt:lpstr>PowerPoint prezentacija</vt:lpstr>
      <vt:lpstr>   HVALA NA POZORNOSTI!   OŠ Vladimir Nazor, Čepin svibanj 2018.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Reque Machine</dc:creator>
  <cp:lastModifiedBy>Nathalie Aničić-Viviora</cp:lastModifiedBy>
  <cp:revision>47</cp:revision>
  <dcterms:created xsi:type="dcterms:W3CDTF">2017-04-06T14:28:43Z</dcterms:created>
  <dcterms:modified xsi:type="dcterms:W3CDTF">2018-05-30T14:20:33Z</dcterms:modified>
</cp:coreProperties>
</file>